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Platypi Medium"/>
      <p:regular r:id="rId17"/>
    </p:embeddedFont>
    <p:embeddedFont>
      <p:font typeface="Platypi Medium"/>
      <p:regular r:id="rId18"/>
    </p:embeddedFont>
    <p:embeddedFont>
      <p:font typeface="Platypi Medium"/>
      <p:regular r:id="rId19"/>
    </p:embeddedFont>
    <p:embeddedFont>
      <p:font typeface="Platypi Medium"/>
      <p:regular r:id="rId20"/>
    </p:embeddedFont>
    <p:embeddedFont>
      <p:font typeface="Source Serif 4"/>
      <p:regular r:id="rId21"/>
    </p:embeddedFont>
    <p:embeddedFont>
      <p:font typeface="Source Serif 4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01297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Recent Trends in Compensation Management: Adapting to the Modern Workforce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97657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concise guide to how organisations are redesigning pay, benefits and rewards to attract, retain and motivate talent in a rapidly changing world. We'll cover transparency, performance models, wellbeing, global strategies, technology and practical next steps.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6631" y="1164193"/>
            <a:ext cx="7810738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Future-Proofing Compensation: Key Takeaways and Next Steps</a:t>
            </a:r>
            <a:endParaRPr lang="en-US" sz="2950" dirty="0"/>
          </a:p>
        </p:txBody>
      </p:sp>
      <p:sp>
        <p:nvSpPr>
          <p:cNvPr id="4" name="Shape 1"/>
          <p:cNvSpPr/>
          <p:nvPr/>
        </p:nvSpPr>
        <p:spPr>
          <a:xfrm>
            <a:off x="666631" y="2356604"/>
            <a:ext cx="2496979" cy="2473404"/>
          </a:xfrm>
          <a:prstGeom prst="roundRect">
            <a:avLst>
              <a:gd name="adj" fmla="val 18484"/>
            </a:avLst>
          </a:prstGeom>
          <a:solidFill>
            <a:srgbClr val="F9F7F7"/>
          </a:solidFill>
          <a:ln/>
        </p:spPr>
      </p:sp>
      <p:sp>
        <p:nvSpPr>
          <p:cNvPr id="5" name="Text 2"/>
          <p:cNvSpPr/>
          <p:nvPr/>
        </p:nvSpPr>
        <p:spPr>
          <a:xfrm>
            <a:off x="857012" y="2546985"/>
            <a:ext cx="2116217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1. Define Your Pay Philosophy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57012" y="3238262"/>
            <a:ext cx="2116217" cy="1121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Be explicit about market positioning, transparency and trade-offs.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3323511" y="2356604"/>
            <a:ext cx="2496979" cy="2473404"/>
          </a:xfrm>
          <a:prstGeom prst="roundRect">
            <a:avLst>
              <a:gd name="adj" fmla="val 18484"/>
            </a:avLst>
          </a:prstGeom>
          <a:solidFill>
            <a:srgbClr val="F9F7F7"/>
          </a:solidFill>
          <a:ln/>
        </p:spPr>
      </p:sp>
      <p:sp>
        <p:nvSpPr>
          <p:cNvPr id="8" name="Text 5"/>
          <p:cNvSpPr/>
          <p:nvPr/>
        </p:nvSpPr>
        <p:spPr>
          <a:xfrm>
            <a:off x="3513892" y="2546985"/>
            <a:ext cx="2116217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2. Invest in Data &amp; Tech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3513892" y="3238262"/>
            <a:ext cx="2116217" cy="1121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Build benchmarking, equity analytics and workflow automation to scale fair decisions.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5980390" y="2356604"/>
            <a:ext cx="2496979" cy="2473404"/>
          </a:xfrm>
          <a:prstGeom prst="roundRect">
            <a:avLst>
              <a:gd name="adj" fmla="val 18484"/>
            </a:avLst>
          </a:prstGeom>
          <a:solidFill>
            <a:srgbClr val="F9F7F7"/>
          </a:solidFill>
          <a:ln/>
        </p:spPr>
      </p:sp>
      <p:sp>
        <p:nvSpPr>
          <p:cNvPr id="11" name="Text 8"/>
          <p:cNvSpPr/>
          <p:nvPr/>
        </p:nvSpPr>
        <p:spPr>
          <a:xfrm>
            <a:off x="6170771" y="2546985"/>
            <a:ext cx="2116217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3. Embrace Holistic Rewards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170771" y="3238262"/>
            <a:ext cx="2116217" cy="1401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Combine pay, flexibility and wellbeing into an attractive total reward package.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66631" y="4989909"/>
            <a:ext cx="7810738" cy="1054656"/>
          </a:xfrm>
          <a:prstGeom prst="roundRect">
            <a:avLst>
              <a:gd name="adj" fmla="val 43349"/>
            </a:avLst>
          </a:prstGeom>
          <a:solidFill>
            <a:srgbClr val="F9F7F7"/>
          </a:solidFill>
          <a:ln/>
        </p:spPr>
      </p:sp>
      <p:sp>
        <p:nvSpPr>
          <p:cNvPr id="14" name="Text 11"/>
          <p:cNvSpPr/>
          <p:nvPr/>
        </p:nvSpPr>
        <p:spPr>
          <a:xfrm>
            <a:off x="857012" y="5180290"/>
            <a:ext cx="282178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4. Operationalise Equity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857012" y="5573911"/>
            <a:ext cx="7429976" cy="280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Run regular audits, publish policies and act on remediation with timelines.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666631" y="6224468"/>
            <a:ext cx="7810738" cy="840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Next steps: pilot changes with a representative population, measure impact on retention and candidate conversion, iterate quarterly. Use transparent communication to build trust and acceptance.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4607" y="767477"/>
            <a:ext cx="7814786" cy="949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The Evolving Landscape: Why Compensation is Changing</a:t>
            </a:r>
            <a:endParaRPr lang="en-US" sz="29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607" y="1955244"/>
            <a:ext cx="474702" cy="47470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4607" y="2628662"/>
            <a:ext cx="3543300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Demographics &amp; Expectations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664607" y="3020735"/>
            <a:ext cx="7814786" cy="558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Younger cohorts expect personalised total rewards, purpose-driven work and rapid progression.</a:t>
            </a:r>
            <a:endParaRPr lang="en-US" sz="14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607" y="3896797"/>
            <a:ext cx="474702" cy="47470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64607" y="4570214"/>
            <a:ext cx="334982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Competitive Labour Markets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664607" y="4962287"/>
            <a:ext cx="7814786" cy="558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Skill shortages and talent wars force pay strategies to be more agile and market‑aligned.</a:t>
            </a:r>
            <a:endParaRPr lang="en-US" sz="14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607" y="5838349"/>
            <a:ext cx="474702" cy="47470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64607" y="6511766"/>
            <a:ext cx="2373749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Regulatory Pressure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664607" y="6903839"/>
            <a:ext cx="7814786" cy="558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New reporting rules and pay transparency laws are reshaping policy and disclosure practices.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77459"/>
            <a:ext cx="7556421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Transparency Takes Centre Stage: The Rise of Open Pay Policies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61854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Organisations are moving from secrecy to clarity: published pay bands, role-based ranges and criteria for increases. Benefits: - Builds trust and reduces rumours - Simplifies hiring decisions - Forces consistent pay practice and auditability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325308"/>
            <a:ext cx="7556421" cy="1326713"/>
          </a:xfrm>
          <a:prstGeom prst="roundRect">
            <a:avLst>
              <a:gd name="adj" fmla="val 2565"/>
            </a:avLst>
          </a:prstGeom>
          <a:solidFill>
            <a:srgbClr val="EDD5C4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04" y="5669399"/>
            <a:ext cx="283488" cy="2268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30906" y="5608796"/>
            <a:ext cx="659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Tip: Publish compensation philosophy, job families and clear step criteria before sharing individual ranges.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763667"/>
            <a:ext cx="13042821" cy="57213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46482" y="4670958"/>
            <a:ext cx="1971255" cy="352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Variable pay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4746482" y="5124309"/>
            <a:ext cx="1971255" cy="847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Short-term bonuses and commissions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1008691" y="4318002"/>
            <a:ext cx="1971254" cy="705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Outcome incentives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1008691" y="5124309"/>
            <a:ext cx="1971254" cy="847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Long-term equity and project rewards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684401" y="1277883"/>
            <a:ext cx="1971254" cy="352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Base pay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684401" y="1731234"/>
            <a:ext cx="1971254" cy="564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Stable salary for role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21510" y="1277883"/>
            <a:ext cx="1971254" cy="705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Skills premiums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921510" y="2084189"/>
            <a:ext cx="1971254" cy="847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Pay for competencies and behaviours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93790" y="674012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Performance-based pay has broadened: pay now rewards skills, behaviours and long-term outcomes, not only short-term revenue. This reduces gaming and aligns pay with strategic goals.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42824"/>
            <a:ext cx="130428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Holistic Rewards: The Integration of Benefits and Well-being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230404"/>
            <a:ext cx="1829753" cy="11308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6447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Flexible Work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135166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Location and hours flexibility as a core currency—often traded against salary in negotiations.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230404"/>
            <a:ext cx="1829753" cy="11308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644747"/>
            <a:ext cx="29850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Mental Health &amp; Care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135166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Counselling, caregiving leave and subsidies are now expected components of total rewards.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230404"/>
            <a:ext cx="1829753" cy="11308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6447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Learning &amp; Mobility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135166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Upskilling stipends and career pathways increase retention and justify premium pay for developing talent.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0733" y="1903214"/>
            <a:ext cx="7924919" cy="44231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472613" y="1347311"/>
            <a:ext cx="4064437" cy="2251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Globalisation and Localisation: Navigating International Compensation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9472613" y="3741777"/>
            <a:ext cx="4064437" cy="516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Balancing global pay consistency with local market realities is essential. Key strategies: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9472613" y="4387453"/>
            <a:ext cx="4064437" cy="13924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Global pay principles + local market bands</a:t>
            </a:r>
            <a:endParaRPr lang="en-US" sz="1400" dirty="0"/>
          </a:p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Cost-of-living and statutory benefit adjustments</a:t>
            </a:r>
            <a:endParaRPr lang="en-US" sz="1400" dirty="0"/>
          </a:p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Local compliance and cultural expectations for benefits</a:t>
            </a:r>
            <a:endParaRPr lang="en-US" sz="1400" dirty="0"/>
          </a:p>
        </p:txBody>
      </p:sp>
      <p:sp>
        <p:nvSpPr>
          <p:cNvPr id="6" name="Shape 3"/>
          <p:cNvSpPr/>
          <p:nvPr/>
        </p:nvSpPr>
        <p:spPr>
          <a:xfrm>
            <a:off x="9472613" y="5940743"/>
            <a:ext cx="4064437" cy="923687"/>
          </a:xfrm>
          <a:prstGeom prst="roundRect">
            <a:avLst>
              <a:gd name="adj" fmla="val 2925"/>
            </a:avLst>
          </a:prstGeom>
          <a:solidFill>
            <a:srgbClr val="EDD5C4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635" y="6191131"/>
            <a:ext cx="225147" cy="18002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057805" y="6128742"/>
            <a:ext cx="3299222" cy="516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Use geo-banding and role levelling to keep internal equity across borders.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78925"/>
            <a:ext cx="130428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The Role of Technology: AI, Data and Compensation Platforms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5253038"/>
            <a:ext cx="4196358" cy="2032754"/>
          </a:xfrm>
          <a:prstGeom prst="roundRect">
            <a:avLst>
              <a:gd name="adj" fmla="val 1674"/>
            </a:avLst>
          </a:prstGeom>
          <a:solidFill>
            <a:srgbClr val="F9F7F7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5479852"/>
            <a:ext cx="30995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Data-Driven Decisions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5970270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Market benchmarking and pay equity analytics reveal gaps and guide offers.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253038"/>
            <a:ext cx="4196358" cy="2032754"/>
          </a:xfrm>
          <a:prstGeom prst="roundRect">
            <a:avLst>
              <a:gd name="adj" fmla="val 1674"/>
            </a:avLst>
          </a:prstGeom>
          <a:solidFill>
            <a:srgbClr val="F9F7F7"/>
          </a:solidFill>
          <a:ln/>
        </p:spPr>
      </p:sp>
      <p:sp>
        <p:nvSpPr>
          <p:cNvPr id="8" name="Text 5"/>
          <p:cNvSpPr/>
          <p:nvPr/>
        </p:nvSpPr>
        <p:spPr>
          <a:xfrm>
            <a:off x="5443776" y="5479852"/>
            <a:ext cx="32213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AI-Assisted Calibration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43776" y="5970270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AI suggests ranges and flags anomalies while keeping human oversight.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253038"/>
            <a:ext cx="4196358" cy="2032754"/>
          </a:xfrm>
          <a:prstGeom prst="roundRect">
            <a:avLst>
              <a:gd name="adj" fmla="val 1674"/>
            </a:avLst>
          </a:prstGeom>
          <a:solidFill>
            <a:srgbClr val="F9F7F7"/>
          </a:solidFill>
          <a:ln/>
        </p:spPr>
      </p:sp>
      <p:sp>
        <p:nvSpPr>
          <p:cNvPr id="11" name="Text 8"/>
          <p:cNvSpPr/>
          <p:nvPr/>
        </p:nvSpPr>
        <p:spPr>
          <a:xfrm>
            <a:off x="9866948" y="5479852"/>
            <a:ext cx="31712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Automated Workflows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66948" y="5970270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Offer generation, approvals and audits are faster and more consistent.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946" y="1765935"/>
            <a:ext cx="8416647" cy="469761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25608" y="925354"/>
            <a:ext cx="4304348" cy="1516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950"/>
              </a:lnSpc>
              <a:buNone/>
            </a:pPr>
            <a:r>
              <a:rPr lang="en-US" sz="31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Fair Pay and Equity: Addressing Pay Gaps and Bias</a:t>
            </a:r>
            <a:endParaRPr lang="en-US" sz="3150" dirty="0"/>
          </a:p>
        </p:txBody>
      </p:sp>
      <p:sp>
        <p:nvSpPr>
          <p:cNvPr id="4" name="Text 1"/>
          <p:cNvSpPr/>
          <p:nvPr/>
        </p:nvSpPr>
        <p:spPr>
          <a:xfrm>
            <a:off x="9625608" y="2622709"/>
            <a:ext cx="4304348" cy="612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Fair pay work is now continuous, not one-off: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9625608" y="3397210"/>
            <a:ext cx="4304348" cy="1962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Regular pay audits using standardised role levelling</a:t>
            </a:r>
            <a:endParaRPr lang="en-US" sz="155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Bias-aware job descriptions and structured interviews</a:t>
            </a:r>
            <a:endParaRPr lang="en-US" sz="155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Transparent correction plans and documented remediation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9625608" y="5562957"/>
            <a:ext cx="4304348" cy="1718667"/>
          </a:xfrm>
          <a:prstGeom prst="roundRect">
            <a:avLst>
              <a:gd name="adj" fmla="val 1766"/>
            </a:avLst>
          </a:prstGeom>
          <a:solidFill>
            <a:srgbClr val="EDD5C4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895" y="5859661"/>
            <a:ext cx="252770" cy="20228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282952" y="5793819"/>
            <a:ext cx="3444716" cy="1224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Measure impact: track representation, pay gap by cohort and progress against remediation timelines.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2772"/>
            <a:ext cx="130428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Adapting to Remote Work: New Compensation Models for Distributed Teams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760351"/>
            <a:ext cx="1205984" cy="15074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3262" y="3760351"/>
            <a:ext cx="266914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Stipends &amp; Allowances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283262" y="4605099"/>
            <a:ext cx="266914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Home-office, connectivity and co-working allowances offset remote costs.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760351"/>
            <a:ext cx="1205984" cy="15074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25364" y="3760351"/>
            <a:ext cx="266914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Location-Based Pricing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725364" y="4605099"/>
            <a:ext cx="266914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Geo-adjustment bands or fully location-agnostic pay—choose a consistent philosophy.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760351"/>
            <a:ext cx="1205984" cy="15074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167467" y="3760351"/>
            <a:ext cx="266914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Remote Career Paths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167467" y="4605099"/>
            <a:ext cx="266914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Clear progression and visibility for remote employees reduce perceived inequality.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2026-02-21T10:41:47Z</dcterms:created>
  <dcterms:modified xsi:type="dcterms:W3CDTF">2026-02-21T10:41:47Z</dcterms:modified>
</cp:coreProperties>
</file>